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96" r:id="rId2"/>
  </p:sldMasterIdLst>
  <p:notesMasterIdLst>
    <p:notesMasterId r:id="rId7"/>
  </p:notesMasterIdLst>
  <p:sldIdLst>
    <p:sldId id="318" r:id="rId3"/>
    <p:sldId id="322" r:id="rId4"/>
    <p:sldId id="323" r:id="rId5"/>
    <p:sldId id="324" r:id="rId6"/>
  </p:sldIdLst>
  <p:sldSz cx="9906000" cy="6858000" type="A4"/>
  <p:notesSz cx="6796088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A97"/>
    <a:srgbClr val="F7EB53"/>
    <a:srgbClr val="7FC8D7"/>
    <a:srgbClr val="F08378"/>
    <a:srgbClr val="F5B0A9"/>
    <a:srgbClr val="EB5F6C"/>
    <a:srgbClr val="E14B64"/>
    <a:srgbClr val="FF6600"/>
    <a:srgbClr val="FCE9E8"/>
    <a:srgbClr val="F8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63" autoAdjust="0"/>
    <p:restoredTop sz="94704" autoAdjust="0"/>
  </p:normalViewPr>
  <p:slideViewPr>
    <p:cSldViewPr>
      <p:cViewPr varScale="1">
        <p:scale>
          <a:sx n="107" d="100"/>
          <a:sy n="107" d="100"/>
        </p:scale>
        <p:origin x="264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813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4813" cy="4968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E3DF4A91-EF6D-4305-872C-9118E5987725}" type="datetimeFigureOut">
              <a:rPr kumimoji="1" lang="ja-JP" altLang="en-US" smtClean="0"/>
              <a:t>2024/5/31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1" y="4776792"/>
            <a:ext cx="5437188" cy="3908425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4813" cy="49688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4813" cy="49688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7101F2A0-B5B4-4DC3-B237-823A075920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2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9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45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347" y="770467"/>
            <a:ext cx="8760619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354" y="4198409"/>
            <a:ext cx="7497914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5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47" y="767419"/>
            <a:ext cx="8759381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353" y="4187275"/>
            <a:ext cx="749636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783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216" y="1993392"/>
            <a:ext cx="4123373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89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783" y="2032000"/>
            <a:ext cx="4123373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783" y="2736150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3502" y="2029968"/>
            <a:ext cx="4123373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3502" y="2734056"/>
            <a:ext cx="4123373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55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95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95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125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762000"/>
            <a:ext cx="4953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6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0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44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94" y="5418669"/>
            <a:ext cx="8759381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83" y="5909735"/>
            <a:ext cx="7498842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49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1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1" y="695325"/>
            <a:ext cx="2135981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865" y="714377"/>
            <a:ext cx="6284119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6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0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4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6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3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4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0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996" y="499533"/>
            <a:ext cx="8752879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473" y="1993394"/>
            <a:ext cx="8737402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213" y="6412447"/>
            <a:ext cx="334327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3" y="6554697"/>
            <a:ext cx="40862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292" y="5829749"/>
            <a:ext cx="237744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9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4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10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12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37465" y="98630"/>
            <a:ext cx="5040560" cy="4050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夏だ！オープンキャンパスに参加しよう！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1273132" y="1202898"/>
            <a:ext cx="1702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オープンキャンパス</a:t>
            </a:r>
            <a:endParaRPr lang="en-US" altLang="ja-JP" sz="1100" b="1" dirty="0" smtClean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b="1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夏ナビ</a:t>
            </a:r>
            <a:r>
              <a:rPr kumimoji="1" lang="ja-JP" altLang="en-US" sz="1100" b="1" dirty="0" smtClean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にアクセス！</a:t>
            </a:r>
            <a:endParaRPr kumimoji="1" lang="ja-JP" altLang="en-US" sz="1100" b="1" dirty="0">
              <a:solidFill>
                <a:schemeClr val="accent1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ホームベース 32"/>
          <p:cNvSpPr/>
          <p:nvPr/>
        </p:nvSpPr>
        <p:spPr>
          <a:xfrm>
            <a:off x="607488" y="678712"/>
            <a:ext cx="2455301" cy="274824"/>
          </a:xfrm>
          <a:prstGeom prst="homePlat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オープンキャンパスを申し込もう！</a:t>
            </a:r>
            <a:endParaRPr kumimoji="1" lang="ja-JP" altLang="en-US" sz="1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山形 33"/>
          <p:cNvSpPr/>
          <p:nvPr/>
        </p:nvSpPr>
        <p:spPr>
          <a:xfrm>
            <a:off x="3062789" y="678712"/>
            <a:ext cx="3498414" cy="276497"/>
          </a:xfrm>
          <a:prstGeom prst="chevron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事前に準備しよう！</a:t>
            </a:r>
            <a:endParaRPr kumimoji="1" lang="ja-JP" altLang="en-US" sz="1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山形 34"/>
          <p:cNvSpPr/>
          <p:nvPr/>
        </p:nvSpPr>
        <p:spPr>
          <a:xfrm>
            <a:off x="6615097" y="678712"/>
            <a:ext cx="3117322" cy="276497"/>
          </a:xfrm>
          <a:prstGeom prst="chevron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オープンキャンパスに参加</a:t>
            </a:r>
            <a:r>
              <a:rPr lang="ja-JP" altLang="en-US" sz="1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endParaRPr kumimoji="1" lang="ja-JP" altLang="en-US" sz="1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526" y="1009598"/>
            <a:ext cx="1157862" cy="711156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953" y="1795285"/>
            <a:ext cx="412095" cy="108662"/>
          </a:xfrm>
          <a:prstGeom prst="rect">
            <a:avLst/>
          </a:prstGeom>
        </p:spPr>
      </p:pic>
      <p:sp>
        <p:nvSpPr>
          <p:cNvPr id="43" name="テキスト ボックス 42"/>
          <p:cNvSpPr txBox="1"/>
          <p:nvPr/>
        </p:nvSpPr>
        <p:spPr>
          <a:xfrm>
            <a:off x="4767968" y="1175540"/>
            <a:ext cx="1253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参加する学校を</a:t>
            </a:r>
            <a:endParaRPr kumimoji="1" lang="en-US" altLang="ja-JP" sz="1200" b="1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調べてみよう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3182026" y="4479740"/>
            <a:ext cx="3205567" cy="1152375"/>
            <a:chOff x="3355636" y="2006595"/>
            <a:chExt cx="3205567" cy="1152375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3355636" y="2006595"/>
              <a:ext cx="3205567" cy="1152375"/>
              <a:chOff x="3355636" y="2006595"/>
              <a:chExt cx="3205567" cy="1152375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3355636" y="2121928"/>
                <a:ext cx="3205567" cy="1037042"/>
              </a:xfrm>
              <a:prstGeom prst="roundRect">
                <a:avLst>
                  <a:gd name="adj" fmla="val 3922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3433643" y="2006595"/>
                <a:ext cx="152477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進路で</a:t>
                </a:r>
                <a:r>
                  <a:rPr lang="ja-JP" altLang="en-US" sz="1200" b="1" dirty="0">
                    <a:solidFill>
                      <a:schemeClr val="accent1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迷っているなら</a:t>
                </a:r>
                <a:endParaRPr kumimoji="1" lang="ja-JP" altLang="en-US" sz="1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590" y="2353261"/>
              <a:ext cx="663014" cy="663014"/>
            </a:xfrm>
            <a:prstGeom prst="rect">
              <a:avLst/>
            </a:prstGeom>
          </p:spPr>
        </p:pic>
        <p:sp>
          <p:nvSpPr>
            <p:cNvPr id="49" name="テキスト ボックス 48"/>
            <p:cNvSpPr txBox="1"/>
            <p:nvPr/>
          </p:nvSpPr>
          <p:spPr>
            <a:xfrm>
              <a:off x="4283858" y="2339000"/>
              <a:ext cx="17395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適性・適職診断をしてみよう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！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簡単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な質問に答えるだけで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あなた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にぴったりな分野・系統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、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仕事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のヒントに紹介するよ</a:t>
              </a:r>
              <a:endPara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817" y="2436084"/>
              <a:ext cx="497367" cy="497367"/>
            </a:xfrm>
            <a:prstGeom prst="rect">
              <a:avLst/>
            </a:prstGeom>
          </p:spPr>
        </p:pic>
      </p:grpSp>
      <p:grpSp>
        <p:nvGrpSpPr>
          <p:cNvPr id="67" name="グループ化 66"/>
          <p:cNvGrpSpPr/>
          <p:nvPr/>
        </p:nvGrpSpPr>
        <p:grpSpPr>
          <a:xfrm>
            <a:off x="3165184" y="1978860"/>
            <a:ext cx="3205567" cy="1152375"/>
            <a:chOff x="3345526" y="3378932"/>
            <a:chExt cx="3205567" cy="1152375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3345526" y="3378932"/>
              <a:ext cx="3205567" cy="1152375"/>
              <a:chOff x="3355636" y="2006595"/>
              <a:chExt cx="3205567" cy="1152375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3355636" y="2121928"/>
                <a:ext cx="3205567" cy="1037042"/>
              </a:xfrm>
              <a:prstGeom prst="roundRect">
                <a:avLst>
                  <a:gd name="adj" fmla="val 3922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433643" y="2006595"/>
                <a:ext cx="13660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学校のことを知ろう</a:t>
                </a:r>
                <a:endParaRPr kumimoji="1" lang="ja-JP" altLang="en-US" sz="1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643" y="3792425"/>
              <a:ext cx="732098" cy="549046"/>
            </a:xfrm>
            <a:prstGeom prst="rect">
              <a:avLst/>
            </a:prstGeom>
          </p:spPr>
        </p:pic>
        <p:sp>
          <p:nvSpPr>
            <p:cNvPr id="57" name="テキスト ボックス 56"/>
            <p:cNvSpPr txBox="1"/>
            <p:nvPr/>
          </p:nvSpPr>
          <p:spPr>
            <a:xfrm>
              <a:off x="4256226" y="3688900"/>
              <a:ext cx="18549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どんなカリキュラムがあるの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か？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学校</a:t>
              </a:r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の雰囲気は？</a:t>
              </a:r>
              <a:endPara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取得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できる資格や就職状況は？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説明会の前に予習しておこう！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58" name="図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437" y="3754641"/>
              <a:ext cx="491037" cy="491037"/>
            </a:xfrm>
            <a:prstGeom prst="rect">
              <a:avLst/>
            </a:prstGeom>
          </p:spPr>
        </p:pic>
      </p:grpSp>
      <p:grpSp>
        <p:nvGrpSpPr>
          <p:cNvPr id="68" name="グループ化 67"/>
          <p:cNvGrpSpPr/>
          <p:nvPr/>
        </p:nvGrpSpPr>
        <p:grpSpPr>
          <a:xfrm>
            <a:off x="3165184" y="3266348"/>
            <a:ext cx="3205567" cy="1152375"/>
            <a:chOff x="3341404" y="4809980"/>
            <a:chExt cx="3205567" cy="1152375"/>
          </a:xfrm>
        </p:grpSpPr>
        <p:grpSp>
          <p:nvGrpSpPr>
            <p:cNvPr id="59" name="グループ化 58"/>
            <p:cNvGrpSpPr/>
            <p:nvPr/>
          </p:nvGrpSpPr>
          <p:grpSpPr>
            <a:xfrm>
              <a:off x="3341404" y="4809980"/>
              <a:ext cx="3205567" cy="1152375"/>
              <a:chOff x="3355636" y="2006595"/>
              <a:chExt cx="3205567" cy="1152375"/>
            </a:xfrm>
          </p:grpSpPr>
          <p:sp>
            <p:nvSpPr>
              <p:cNvPr id="60" name="角丸四角形 59"/>
              <p:cNvSpPr/>
              <p:nvPr/>
            </p:nvSpPr>
            <p:spPr>
              <a:xfrm>
                <a:off x="3355636" y="2121928"/>
                <a:ext cx="3205567" cy="1037042"/>
              </a:xfrm>
              <a:prstGeom prst="roundRect">
                <a:avLst>
                  <a:gd name="adj" fmla="val 3922"/>
                </a:avLst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3433643" y="2006595"/>
                <a:ext cx="102784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 dirty="0" smtClean="0">
                    <a:solidFill>
                      <a:schemeClr val="accent1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動画で学ぼう</a:t>
                </a:r>
                <a:endParaRPr kumimoji="1" lang="ja-JP" altLang="en-US" sz="1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56957" y="5057975"/>
              <a:ext cx="752280" cy="730154"/>
            </a:xfrm>
            <a:prstGeom prst="rect">
              <a:avLst/>
            </a:prstGeom>
          </p:spPr>
        </p:pic>
        <p:sp>
          <p:nvSpPr>
            <p:cNvPr id="63" name="テキスト ボックス 62"/>
            <p:cNvSpPr txBox="1"/>
            <p:nvPr/>
          </p:nvSpPr>
          <p:spPr>
            <a:xfrm>
              <a:off x="4215348" y="5150447"/>
              <a:ext cx="19367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進路ナビ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の公式</a:t>
              </a: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チャンネル</a:t>
              </a:r>
              <a:r>
                <a:rPr lang="ja-JP" altLang="en-US" sz="1000" dirty="0" smtClean="0"/>
                <a:t>。</a:t>
              </a:r>
              <a:endParaRPr lang="en-US" altLang="ja-JP" sz="1000" dirty="0" smtClean="0"/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学校紹介動画のほかにも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面接対や受験対策動画が人気！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動画で進路を考えてみよう。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8793" y="5173809"/>
              <a:ext cx="491924" cy="491924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94545" y="5769477"/>
              <a:ext cx="492590" cy="118692"/>
            </a:xfrm>
            <a:prstGeom prst="rect">
              <a:avLst/>
            </a:prstGeom>
          </p:spPr>
        </p:pic>
      </p:grpSp>
      <p:grpSp>
        <p:nvGrpSpPr>
          <p:cNvPr id="88" name="グループ化 87"/>
          <p:cNvGrpSpPr/>
          <p:nvPr/>
        </p:nvGrpSpPr>
        <p:grpSpPr>
          <a:xfrm>
            <a:off x="3208715" y="5747304"/>
            <a:ext cx="3205567" cy="989864"/>
            <a:chOff x="3280303" y="5763850"/>
            <a:chExt cx="3205567" cy="989864"/>
          </a:xfrm>
        </p:grpSpPr>
        <p:grpSp>
          <p:nvGrpSpPr>
            <p:cNvPr id="72" name="グループ化 71"/>
            <p:cNvGrpSpPr/>
            <p:nvPr/>
          </p:nvGrpSpPr>
          <p:grpSpPr>
            <a:xfrm>
              <a:off x="3280303" y="5763850"/>
              <a:ext cx="3205567" cy="989864"/>
              <a:chOff x="3355636" y="1960735"/>
              <a:chExt cx="3205567" cy="1307505"/>
            </a:xfrm>
          </p:grpSpPr>
          <p:sp>
            <p:nvSpPr>
              <p:cNvPr id="77" name="角丸四角形 76"/>
              <p:cNvSpPr/>
              <p:nvPr/>
            </p:nvSpPr>
            <p:spPr>
              <a:xfrm>
                <a:off x="3355636" y="2121927"/>
                <a:ext cx="3205567" cy="1146313"/>
              </a:xfrm>
              <a:prstGeom prst="roundRect">
                <a:avLst>
                  <a:gd name="adj" fmla="val 3922"/>
                </a:avLst>
              </a:prstGeom>
              <a:solidFill>
                <a:schemeClr val="bg1"/>
              </a:solidFill>
              <a:ln w="19050">
                <a:solidFill>
                  <a:srgbClr val="E14B64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3455724" y="1960735"/>
                <a:ext cx="1637884" cy="365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b="1" dirty="0" smtClean="0">
                    <a:solidFill>
                      <a:srgbClr val="EB5F6C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オープンキャンパス</a:t>
                </a:r>
                <a:r>
                  <a:rPr kumimoji="1" lang="en-US" altLang="ja-JP" sz="1200" b="1" dirty="0" smtClean="0">
                    <a:solidFill>
                      <a:srgbClr val="EB5F6C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FAQ</a:t>
                </a:r>
                <a:endParaRPr kumimoji="1" lang="ja-JP" altLang="en-US" sz="1200" b="1" dirty="0">
                  <a:solidFill>
                    <a:srgbClr val="EB5F6C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82" name="テキスト ボックス 81"/>
            <p:cNvSpPr txBox="1"/>
            <p:nvPr/>
          </p:nvSpPr>
          <p:spPr>
            <a:xfrm>
              <a:off x="4101800" y="6029872"/>
              <a:ext cx="17395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制服で行くの？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何を質問すればいいの？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そんな疑問・不安を解消しよう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         今すぐチェック　</a:t>
              </a:r>
              <a:r>
                <a:rPr lang="ja-JP" altLang="en-US" sz="900" dirty="0" smtClean="0">
                  <a:solidFill>
                    <a:srgbClr val="EB5F6C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▶ ▶ ▶</a:t>
              </a:r>
              <a:endParaRPr lang="en-US" altLang="ja-JP" sz="900" dirty="0" smtClean="0">
                <a:solidFill>
                  <a:srgbClr val="EB5F6C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7" name="テキスト ボックス 86"/>
          <p:cNvSpPr txBox="1"/>
          <p:nvPr/>
        </p:nvSpPr>
        <p:spPr>
          <a:xfrm>
            <a:off x="7786474" y="1156980"/>
            <a:ext cx="1510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イベント</a:t>
            </a:r>
            <a:r>
              <a:rPr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に参加して</a:t>
            </a:r>
            <a:endParaRPr lang="en-US" altLang="ja-JP" sz="1200" b="1" dirty="0" smtClean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体験</a:t>
            </a:r>
            <a:r>
              <a:rPr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しよう！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6701604" y="2122190"/>
            <a:ext cx="816992" cy="227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体験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695714" y="2407363"/>
            <a:ext cx="2946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キャンパスツアー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や模擬授業などいろんなことが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体験できます！積極的に参加しましょう。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6725134" y="3036328"/>
            <a:ext cx="816992" cy="227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相談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6725134" y="3327586"/>
            <a:ext cx="3007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個人的な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質問に在校生や教職員が答えてくれる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貴重なチャンス！聞きたいことを事前にまとめておこう！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7" name="角丸四角形 96"/>
          <p:cNvSpPr/>
          <p:nvPr/>
        </p:nvSpPr>
        <p:spPr>
          <a:xfrm>
            <a:off x="6740882" y="3967776"/>
            <a:ext cx="816992" cy="227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確認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823147" y="4259627"/>
            <a:ext cx="2811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実際に校内を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歩き回って、キャンパス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の広さや設備の充実度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、雰囲気を自分の目で見て比較しよう！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6748377" y="4820010"/>
            <a:ext cx="2991277" cy="192360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EB5F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参加後は感想をまとめよう</a:t>
            </a:r>
            <a:endParaRPr lang="en-US" altLang="ja-JP" sz="1400" b="1" dirty="0" smtClean="0">
              <a:solidFill>
                <a:srgbClr val="EB5F6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solidFill>
                  <a:srgbClr val="EB5F6C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～まとめポイント～</a:t>
            </a:r>
            <a:endParaRPr kumimoji="1" lang="en-US" altLang="ja-JP" sz="1200" dirty="0" smtClean="0">
              <a:solidFill>
                <a:srgbClr val="EB5F6C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カリキュラム　　　　　     </a:t>
            </a: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学校の立地環境・所在地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学校の規模・校風　    </a:t>
            </a: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施設・設備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講師・教員・教授陣容 </a:t>
            </a: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学費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雰囲気　　　　　　　　　 </a:t>
            </a:r>
            <a:r>
              <a:rPr lang="ja-JP" altLang="en-US" sz="1000" dirty="0" smtClean="0">
                <a:solidFill>
                  <a:srgbClr val="F5B0A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就職状況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200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ワークシートを提出しよう</a:t>
            </a:r>
            <a:endParaRPr lang="en-US" altLang="ja-JP" sz="1200" b="1" dirty="0" smtClean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2" y="1073935"/>
            <a:ext cx="696067" cy="69606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" y="225352"/>
            <a:ext cx="838438" cy="142386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6013" y="3794067"/>
            <a:ext cx="1438960" cy="18615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63" y="6155179"/>
            <a:ext cx="520071" cy="520071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45" y="6009310"/>
            <a:ext cx="898665" cy="673999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281670" y="6107795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 smtClean="0">
                <a:solidFill>
                  <a:srgbClr val="F7EB5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疑問？不安</a:t>
            </a:r>
            <a:endParaRPr kumimoji="1" lang="ja-JP" altLang="en-US" sz="1000" b="1" dirty="0">
              <a:solidFill>
                <a:srgbClr val="F7EB5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84837" y="5777815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申込方法は裏面でチェック⇒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03" y="934872"/>
            <a:ext cx="1362127" cy="1021595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69" y="2865114"/>
            <a:ext cx="461723" cy="394303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97" y="1956467"/>
            <a:ext cx="632074" cy="474056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04" y="3842129"/>
            <a:ext cx="547253" cy="410439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95876" y="6354016"/>
            <a:ext cx="559722" cy="3344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3003" y="1922079"/>
            <a:ext cx="1461970" cy="18518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29" y="503675"/>
            <a:ext cx="872549" cy="6168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360865" y="229244"/>
            <a:ext cx="1552028" cy="246221"/>
          </a:xfrm>
          <a:prstGeom prst="rect">
            <a:avLst/>
          </a:prstGeom>
          <a:noFill/>
          <a:ln>
            <a:solidFill>
              <a:srgbClr val="E06A9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 b="1" dirty="0" smtClean="0">
                <a:solidFill>
                  <a:srgbClr val="E06A97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事前の準備が大切です！</a:t>
            </a:r>
            <a:endParaRPr kumimoji="1" lang="ja-JP" altLang="en-US" sz="1000" b="1" dirty="0">
              <a:solidFill>
                <a:srgbClr val="E06A97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01" y="305580"/>
            <a:ext cx="432128" cy="3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723277" y="1404948"/>
            <a:ext cx="1628490" cy="2515966"/>
          </a:xfrm>
          <a:prstGeom prst="roundRect">
            <a:avLst>
              <a:gd name="adj" fmla="val 46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183" y="503696"/>
            <a:ext cx="1492716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70" b="1" dirty="0">
                <a:solidFill>
                  <a:schemeClr val="accent1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Lucida Sans Unicode" panose="020B0602030504020204" pitchFamily="34" charset="0"/>
              </a:rPr>
              <a:t>申込方法のご案内</a:t>
            </a:r>
          </a:p>
        </p:txBody>
      </p:sp>
      <p:grpSp>
        <p:nvGrpSpPr>
          <p:cNvPr id="18" name="グループ化 17"/>
          <p:cNvGrpSpPr/>
          <p:nvPr/>
        </p:nvGrpSpPr>
        <p:grpSpPr>
          <a:xfrm>
            <a:off x="244183" y="857803"/>
            <a:ext cx="1378856" cy="222293"/>
            <a:chOff x="132597" y="1217673"/>
            <a:chExt cx="1955495" cy="259243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0000000-0008-0000-0700-000030000000}"/>
                </a:ext>
              </a:extLst>
            </p:cNvPr>
            <p:cNvSpPr/>
            <p:nvPr/>
          </p:nvSpPr>
          <p:spPr>
            <a:xfrm>
              <a:off x="281325" y="1220247"/>
              <a:ext cx="1806767" cy="25409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5000"/>
                  <a:lumOff val="75000"/>
                </a:schemeClr>
              </a:solidFill>
            </a:ln>
          </p:spPr>
          <p:txBody>
            <a:bodyPr wrap="square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816" b="1" dirty="0" smtClean="0">
                  <a:solidFill>
                    <a:srgbClr val="3697A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OC</a:t>
              </a:r>
              <a:r>
                <a:rPr lang="ja-JP" altLang="en-US" sz="816" b="1" dirty="0" smtClean="0">
                  <a:solidFill>
                    <a:srgbClr val="3697A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夏ナビ</a:t>
              </a:r>
              <a:r>
                <a:rPr lang="ja-JP" altLang="en-US" sz="816" b="1" dirty="0">
                  <a:solidFill>
                    <a:srgbClr val="3697A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にアクセス</a:t>
              </a:r>
              <a:endParaRPr lang="en-US" altLang="ja-JP" sz="816" b="1" dirty="0">
                <a:solidFill>
                  <a:srgbClr val="3697A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17" name="楕円 16"/>
            <p:cNvSpPr/>
            <p:nvPr/>
          </p:nvSpPr>
          <p:spPr>
            <a:xfrm>
              <a:off x="132597" y="1217673"/>
              <a:ext cx="297456" cy="259243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89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endParaRPr lang="ja-JP" altLang="en-US" sz="1089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798759" y="1203019"/>
            <a:ext cx="1644491" cy="231923"/>
            <a:chOff x="2373975" y="1570862"/>
            <a:chExt cx="1812747" cy="255653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565592" y="1570862"/>
              <a:ext cx="1621130" cy="25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7" b="1" dirty="0">
                  <a:solidFill>
                    <a:srgbClr val="FF99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エリアから探す</a:t>
              </a: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373975" y="1583894"/>
              <a:ext cx="206343" cy="209556"/>
            </a:xfrm>
            <a:prstGeom prst="rect">
              <a:avLst/>
            </a:prstGeom>
          </p:spPr>
        </p:pic>
      </p:grpSp>
      <p:grpSp>
        <p:nvGrpSpPr>
          <p:cNvPr id="53" name="グループ化 52"/>
          <p:cNvGrpSpPr/>
          <p:nvPr/>
        </p:nvGrpSpPr>
        <p:grpSpPr>
          <a:xfrm>
            <a:off x="1945042" y="1496403"/>
            <a:ext cx="1187087" cy="373198"/>
            <a:chOff x="2030737" y="1781062"/>
            <a:chExt cx="1308544" cy="411382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0737" y="1781062"/>
              <a:ext cx="1283512" cy="411382"/>
            </a:xfrm>
            <a:prstGeom prst="rect">
              <a:avLst/>
            </a:prstGeom>
          </p:spPr>
        </p:pic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7646">
              <a:off x="3149361" y="1803303"/>
              <a:ext cx="189920" cy="309892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870825" y="873215"/>
            <a:ext cx="1378856" cy="222293"/>
            <a:chOff x="132597" y="1217673"/>
            <a:chExt cx="1955495" cy="259243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0000000-0008-0000-0700-000030000000}"/>
                </a:ext>
              </a:extLst>
            </p:cNvPr>
            <p:cNvSpPr/>
            <p:nvPr/>
          </p:nvSpPr>
          <p:spPr>
            <a:xfrm>
              <a:off x="281325" y="1220247"/>
              <a:ext cx="1806767" cy="25409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16" b="1" dirty="0">
                  <a:solidFill>
                    <a:srgbClr val="3697A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学校を探そう</a:t>
              </a:r>
              <a:endParaRPr lang="en-US" altLang="ja-JP" sz="816" b="1" dirty="0">
                <a:solidFill>
                  <a:srgbClr val="3697A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6" name="楕円 35"/>
            <p:cNvSpPr/>
            <p:nvPr/>
          </p:nvSpPr>
          <p:spPr>
            <a:xfrm>
              <a:off x="132597" y="1217673"/>
              <a:ext cx="297456" cy="259243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89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lang="ja-JP" altLang="en-US" sz="1089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153657" y="754166"/>
            <a:ext cx="9600479" cy="6031966"/>
          </a:xfrm>
          <a:prstGeom prst="roundRect">
            <a:avLst>
              <a:gd name="adj" fmla="val 838"/>
            </a:avLst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2" name="グループ化 51"/>
          <p:cNvGrpSpPr/>
          <p:nvPr/>
        </p:nvGrpSpPr>
        <p:grpSpPr>
          <a:xfrm>
            <a:off x="1768313" y="1946044"/>
            <a:ext cx="1523934" cy="1890546"/>
            <a:chOff x="1845208" y="2300736"/>
            <a:chExt cx="1679855" cy="2083977"/>
          </a:xfrm>
        </p:grpSpPr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3259" y="2300736"/>
              <a:ext cx="1290081" cy="2083977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38" name="角丸四角形吹き出し 37"/>
            <p:cNvSpPr/>
            <p:nvPr/>
          </p:nvSpPr>
          <p:spPr>
            <a:xfrm>
              <a:off x="2489793" y="2952131"/>
              <a:ext cx="1035270" cy="368647"/>
            </a:xfrm>
            <a:prstGeom prst="wedgeRoundRectCallout">
              <a:avLst>
                <a:gd name="adj1" fmla="val -60592"/>
                <a:gd name="adj2" fmla="val -31008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69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7" dirty="0">
                  <a:solidFill>
                    <a:srgbClr val="3697A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注目の学校が</a:t>
              </a:r>
              <a:endParaRPr lang="en-US" altLang="ja-JP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907" dirty="0">
                  <a:solidFill>
                    <a:srgbClr val="3697A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表示されるよ！</a:t>
              </a:r>
            </a:p>
          </p:txBody>
        </p:sp>
        <p:sp>
          <p:nvSpPr>
            <p:cNvPr id="39" name="角丸四角形吹き出し 38"/>
            <p:cNvSpPr/>
            <p:nvPr/>
          </p:nvSpPr>
          <p:spPr>
            <a:xfrm>
              <a:off x="1845208" y="3727823"/>
              <a:ext cx="897855" cy="368647"/>
            </a:xfrm>
            <a:prstGeom prst="wedgeRoundRectCallout">
              <a:avLst>
                <a:gd name="adj1" fmla="val -1695"/>
                <a:gd name="adj2" fmla="val 82553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69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7" dirty="0">
                  <a:solidFill>
                    <a:srgbClr val="3697A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各県の</a:t>
              </a:r>
              <a:endParaRPr lang="en-US" altLang="ja-JP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907" dirty="0">
                  <a:solidFill>
                    <a:srgbClr val="3697A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イベント一覧</a:t>
              </a:r>
            </a:p>
          </p:txBody>
        </p:sp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646">
            <a:off x="2886977" y="3699114"/>
            <a:ext cx="172292" cy="281128"/>
          </a:xfrm>
          <a:prstGeom prst="rect">
            <a:avLst/>
          </a:prstGeom>
        </p:spPr>
      </p:pic>
      <p:grpSp>
        <p:nvGrpSpPr>
          <p:cNvPr id="42" name="グループ化 41"/>
          <p:cNvGrpSpPr/>
          <p:nvPr/>
        </p:nvGrpSpPr>
        <p:grpSpPr>
          <a:xfrm>
            <a:off x="1809440" y="3945738"/>
            <a:ext cx="1644491" cy="231923"/>
            <a:chOff x="2373975" y="1570862"/>
            <a:chExt cx="1812747" cy="255653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2565592" y="1570862"/>
              <a:ext cx="1621130" cy="25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7" b="1" dirty="0">
                  <a:solidFill>
                    <a:srgbClr val="FF99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条件検索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373975" y="1583894"/>
              <a:ext cx="206343" cy="209556"/>
            </a:xfrm>
            <a:prstGeom prst="rect">
              <a:avLst/>
            </a:prstGeom>
          </p:spPr>
        </p:pic>
      </p:grpSp>
      <p:pic>
        <p:nvPicPr>
          <p:cNvPr id="49" name="図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301" y="4971302"/>
            <a:ext cx="1230952" cy="927727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145" y="5882398"/>
            <a:ext cx="1233108" cy="40981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936627" y="4153101"/>
            <a:ext cx="1375698" cy="7902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7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この条件から探せるよ！</a:t>
            </a:r>
            <a:endParaRPr lang="en-US" altLang="ja-JP" sz="907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都道府県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学校種別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希望する系統・分野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開催日（カレンダー）</a:t>
            </a:r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6627" y="6292270"/>
            <a:ext cx="1233108" cy="275965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646">
            <a:off x="3032172" y="6404171"/>
            <a:ext cx="172292" cy="281128"/>
          </a:xfrm>
          <a:prstGeom prst="rect">
            <a:avLst/>
          </a:prstGeom>
        </p:spPr>
      </p:pic>
      <p:grpSp>
        <p:nvGrpSpPr>
          <p:cNvPr id="56" name="グループ化 55"/>
          <p:cNvGrpSpPr/>
          <p:nvPr/>
        </p:nvGrpSpPr>
        <p:grpSpPr>
          <a:xfrm>
            <a:off x="3597226" y="870479"/>
            <a:ext cx="1378856" cy="222293"/>
            <a:chOff x="132597" y="1217673"/>
            <a:chExt cx="1955495" cy="259243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00000000-0008-0000-0700-000030000000}"/>
                </a:ext>
              </a:extLst>
            </p:cNvPr>
            <p:cNvSpPr/>
            <p:nvPr/>
          </p:nvSpPr>
          <p:spPr>
            <a:xfrm>
              <a:off x="281325" y="1220247"/>
              <a:ext cx="1806767" cy="25409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5000"/>
                  <a:lumOff val="75000"/>
                </a:schemeClr>
              </a:solidFill>
            </a:ln>
          </p:spPr>
          <p:txBody>
            <a:bodyPr wrap="square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16" b="1" dirty="0">
                  <a:solidFill>
                    <a:srgbClr val="3697A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イベントを選ぼう</a:t>
              </a:r>
              <a:endParaRPr lang="en-US" altLang="ja-JP" sz="816" b="1" dirty="0">
                <a:solidFill>
                  <a:srgbClr val="3697A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58" name="楕円 57"/>
            <p:cNvSpPr/>
            <p:nvPr/>
          </p:nvSpPr>
          <p:spPr>
            <a:xfrm>
              <a:off x="132597" y="1217673"/>
              <a:ext cx="297456" cy="259243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89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</a:t>
              </a:r>
              <a:endParaRPr lang="ja-JP" altLang="en-US" sz="1089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0" name="テキスト ボックス 59"/>
          <p:cNvSpPr txBox="1"/>
          <p:nvPr/>
        </p:nvSpPr>
        <p:spPr>
          <a:xfrm>
            <a:off x="3617081" y="1124369"/>
            <a:ext cx="1470661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16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検索結果一覧から</a:t>
            </a:r>
            <a:endParaRPr lang="en-US" altLang="ja-JP" sz="816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16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気になるイベントを選ぼう</a:t>
            </a: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2284" y="1503524"/>
            <a:ext cx="1243797" cy="493590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63" name="角丸四角形吹き出し 62"/>
          <p:cNvSpPr/>
          <p:nvPr/>
        </p:nvSpPr>
        <p:spPr>
          <a:xfrm>
            <a:off x="4132117" y="2198374"/>
            <a:ext cx="1059396" cy="334430"/>
          </a:xfrm>
          <a:prstGeom prst="wedgeRoundRectCallout">
            <a:avLst>
              <a:gd name="adj1" fmla="val -55875"/>
              <a:gd name="adj2" fmla="val -51927"/>
              <a:gd name="adj3" fmla="val 16667"/>
            </a:avLst>
          </a:prstGeom>
          <a:solidFill>
            <a:schemeClr val="bg1"/>
          </a:solidFill>
          <a:ln>
            <a:solidFill>
              <a:srgbClr val="369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カレンダーから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再検索できるよ！</a:t>
            </a:r>
          </a:p>
        </p:txBody>
      </p:sp>
      <p:sp>
        <p:nvSpPr>
          <p:cNvPr id="64" name="角丸四角形吹き出し 63"/>
          <p:cNvSpPr/>
          <p:nvPr/>
        </p:nvSpPr>
        <p:spPr>
          <a:xfrm>
            <a:off x="3597226" y="2912234"/>
            <a:ext cx="1059396" cy="334430"/>
          </a:xfrm>
          <a:prstGeom prst="wedgeRoundRectCallout">
            <a:avLst>
              <a:gd name="adj1" fmla="val 35634"/>
              <a:gd name="adj2" fmla="val 85542"/>
              <a:gd name="adj3" fmla="val 16667"/>
            </a:avLst>
          </a:prstGeom>
          <a:solidFill>
            <a:schemeClr val="bg1"/>
          </a:solidFill>
          <a:ln>
            <a:solidFill>
              <a:srgbClr val="369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気になるイベントを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選ぼう！</a:t>
            </a: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646">
            <a:off x="4735139" y="4451717"/>
            <a:ext cx="172292" cy="281128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269585" y="1122544"/>
            <a:ext cx="1470661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16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816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コードを読み取って</a:t>
            </a:r>
            <a:endParaRPr lang="en-US" altLang="ja-JP" sz="816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816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OC</a:t>
            </a:r>
            <a:r>
              <a:rPr lang="ja-JP" altLang="en-US" sz="816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夏ナビ</a:t>
            </a:r>
            <a:r>
              <a:rPr lang="ja-JP" altLang="en-US" sz="816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にアクセス！</a:t>
            </a:r>
          </a:p>
        </p:txBody>
      </p:sp>
      <p:grpSp>
        <p:nvGrpSpPr>
          <p:cNvPr id="77" name="グループ化 76"/>
          <p:cNvGrpSpPr/>
          <p:nvPr/>
        </p:nvGrpSpPr>
        <p:grpSpPr>
          <a:xfrm>
            <a:off x="5383532" y="857393"/>
            <a:ext cx="1378856" cy="222293"/>
            <a:chOff x="132597" y="1217673"/>
            <a:chExt cx="1955495" cy="259243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00000000-0008-0000-0700-000030000000}"/>
                </a:ext>
              </a:extLst>
            </p:cNvPr>
            <p:cNvSpPr/>
            <p:nvPr/>
          </p:nvSpPr>
          <p:spPr>
            <a:xfrm>
              <a:off x="281325" y="1220247"/>
              <a:ext cx="1806767" cy="25409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5000"/>
                  <a:lumOff val="75000"/>
                </a:schemeClr>
              </a:solidFill>
            </a:ln>
          </p:spPr>
          <p:txBody>
            <a:bodyPr wrap="square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16" b="1" dirty="0">
                  <a:solidFill>
                    <a:srgbClr val="3697A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参加する日付を選ぶ</a:t>
              </a:r>
              <a:endParaRPr lang="en-US" altLang="ja-JP" sz="816" b="1" dirty="0">
                <a:solidFill>
                  <a:srgbClr val="3697A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79" name="楕円 78"/>
            <p:cNvSpPr/>
            <p:nvPr/>
          </p:nvSpPr>
          <p:spPr>
            <a:xfrm>
              <a:off x="132597" y="1217673"/>
              <a:ext cx="297456" cy="259243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89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endParaRPr lang="ja-JP" altLang="en-US" sz="1089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1" name="図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8631" y="1180399"/>
            <a:ext cx="1149417" cy="3418395"/>
          </a:xfrm>
          <a:prstGeom prst="rect">
            <a:avLst/>
          </a:prstGeom>
        </p:spPr>
      </p:pic>
      <p:sp>
        <p:nvSpPr>
          <p:cNvPr id="86" name="正方形/長方形 85"/>
          <p:cNvSpPr/>
          <p:nvPr/>
        </p:nvSpPr>
        <p:spPr>
          <a:xfrm>
            <a:off x="5488402" y="1203019"/>
            <a:ext cx="1250478" cy="53652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図 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9001" y="4170669"/>
            <a:ext cx="1074463" cy="2236047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7451" y="6374113"/>
            <a:ext cx="708094" cy="174564"/>
          </a:xfrm>
          <a:prstGeom prst="rect">
            <a:avLst/>
          </a:prstGeom>
        </p:spPr>
      </p:pic>
      <p:pic>
        <p:nvPicPr>
          <p:cNvPr id="89" name="図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646">
            <a:off x="6362196" y="3552058"/>
            <a:ext cx="172292" cy="281128"/>
          </a:xfrm>
          <a:prstGeom prst="rect">
            <a:avLst/>
          </a:prstGeom>
        </p:spPr>
      </p:pic>
      <p:pic>
        <p:nvPicPr>
          <p:cNvPr id="90" name="図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646">
            <a:off x="6479810" y="6395528"/>
            <a:ext cx="172292" cy="281128"/>
          </a:xfrm>
          <a:prstGeom prst="rect">
            <a:avLst/>
          </a:prstGeom>
        </p:spPr>
      </p:pic>
      <p:sp>
        <p:nvSpPr>
          <p:cNvPr id="91" name="角丸四角形吹き出し 90"/>
          <p:cNvSpPr/>
          <p:nvPr/>
        </p:nvSpPr>
        <p:spPr>
          <a:xfrm>
            <a:off x="5719724" y="5970840"/>
            <a:ext cx="980824" cy="334430"/>
          </a:xfrm>
          <a:prstGeom prst="wedgeRoundRectCallout">
            <a:avLst>
              <a:gd name="adj1" fmla="val 11377"/>
              <a:gd name="adj2" fmla="val 67611"/>
              <a:gd name="adj3" fmla="val 16667"/>
            </a:avLst>
          </a:prstGeom>
          <a:solidFill>
            <a:schemeClr val="bg1"/>
          </a:solidFill>
          <a:ln>
            <a:solidFill>
              <a:srgbClr val="369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このボタンからも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申込めるよ！</a:t>
            </a:r>
          </a:p>
        </p:txBody>
      </p:sp>
      <p:sp>
        <p:nvSpPr>
          <p:cNvPr id="92" name="角丸四角形吹き出し 91"/>
          <p:cNvSpPr/>
          <p:nvPr/>
        </p:nvSpPr>
        <p:spPr>
          <a:xfrm>
            <a:off x="5777255" y="3920915"/>
            <a:ext cx="980824" cy="334430"/>
          </a:xfrm>
          <a:prstGeom prst="wedgeRoundRectCallout">
            <a:avLst>
              <a:gd name="adj1" fmla="val 6282"/>
              <a:gd name="adj2" fmla="val -63881"/>
              <a:gd name="adj3" fmla="val 16667"/>
            </a:avLst>
          </a:prstGeom>
          <a:solidFill>
            <a:schemeClr val="bg1"/>
          </a:solidFill>
          <a:ln>
            <a:solidFill>
              <a:srgbClr val="369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参加する日の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時間をクリック</a:t>
            </a:r>
          </a:p>
        </p:txBody>
      </p:sp>
      <p:grpSp>
        <p:nvGrpSpPr>
          <p:cNvPr id="93" name="グループ化 92"/>
          <p:cNvGrpSpPr/>
          <p:nvPr/>
        </p:nvGrpSpPr>
        <p:grpSpPr>
          <a:xfrm>
            <a:off x="7109933" y="845212"/>
            <a:ext cx="1378856" cy="222293"/>
            <a:chOff x="132597" y="1217673"/>
            <a:chExt cx="1955495" cy="259243"/>
          </a:xfrm>
        </p:grpSpPr>
        <p:sp>
          <p:nvSpPr>
            <p:cNvPr id="94" name="正方形/長方形 93">
              <a:extLst>
                <a:ext uri="{FF2B5EF4-FFF2-40B4-BE49-F238E27FC236}">
                  <a16:creationId xmlns:a16="http://schemas.microsoft.com/office/drawing/2014/main" id="{00000000-0008-0000-0700-000030000000}"/>
                </a:ext>
              </a:extLst>
            </p:cNvPr>
            <p:cNvSpPr/>
            <p:nvPr/>
          </p:nvSpPr>
          <p:spPr>
            <a:xfrm>
              <a:off x="281325" y="1220247"/>
              <a:ext cx="1806767" cy="25409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2">
                  <a:lumMod val="25000"/>
                  <a:lumOff val="75000"/>
                </a:schemeClr>
              </a:solidFill>
            </a:ln>
          </p:spPr>
          <p:txBody>
            <a:bodyPr wrap="square" anchor="ctr" anchorCtr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816" b="1" dirty="0">
                  <a:solidFill>
                    <a:srgbClr val="3697A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申込みしよう！</a:t>
              </a:r>
              <a:endParaRPr lang="en-US" altLang="ja-JP" sz="816" b="1" dirty="0">
                <a:solidFill>
                  <a:srgbClr val="3697A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95" name="楕円 94"/>
            <p:cNvSpPr/>
            <p:nvPr/>
          </p:nvSpPr>
          <p:spPr>
            <a:xfrm>
              <a:off x="132597" y="1217673"/>
              <a:ext cx="297456" cy="259243"/>
            </a:xfrm>
            <a:prstGeom prst="ellipse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089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endParaRPr lang="ja-JP" altLang="en-US" sz="1089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7129605" y="1506019"/>
            <a:ext cx="1262231" cy="3981099"/>
            <a:chOff x="7893030" y="1329330"/>
            <a:chExt cx="1391376" cy="4388424"/>
          </a:xfrm>
        </p:grpSpPr>
        <p:grpSp>
          <p:nvGrpSpPr>
            <p:cNvPr id="99" name="グループ化 98"/>
            <p:cNvGrpSpPr/>
            <p:nvPr/>
          </p:nvGrpSpPr>
          <p:grpSpPr>
            <a:xfrm>
              <a:off x="7893030" y="1329330"/>
              <a:ext cx="1391376" cy="4388424"/>
              <a:chOff x="7852082" y="1393151"/>
              <a:chExt cx="1391376" cy="4606226"/>
            </a:xfrm>
          </p:grpSpPr>
          <p:pic>
            <p:nvPicPr>
              <p:cNvPr id="96" name="図 9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58433" y="1436511"/>
                <a:ext cx="1192420" cy="2422201"/>
              </a:xfrm>
              <a:prstGeom prst="rect">
                <a:avLst/>
              </a:prstGeom>
            </p:spPr>
          </p:pic>
          <p:pic>
            <p:nvPicPr>
              <p:cNvPr id="97" name="図 9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3956" y="3818491"/>
                <a:ext cx="1202648" cy="1672432"/>
              </a:xfrm>
              <a:prstGeom prst="rect">
                <a:avLst/>
              </a:prstGeom>
            </p:spPr>
          </p:pic>
          <p:sp>
            <p:nvSpPr>
              <p:cNvPr id="98" name="正方形/長方形 97"/>
              <p:cNvSpPr/>
              <p:nvPr/>
            </p:nvSpPr>
            <p:spPr>
              <a:xfrm>
                <a:off x="7852082" y="1393151"/>
                <a:ext cx="1391376" cy="4606226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954726" y="5296462"/>
              <a:ext cx="1265757" cy="308325"/>
            </a:xfrm>
            <a:prstGeom prst="rect">
              <a:avLst/>
            </a:prstGeom>
          </p:spPr>
        </p:pic>
      </p:grpSp>
      <p:sp>
        <p:nvSpPr>
          <p:cNvPr id="102" name="テキスト ボックス 101"/>
          <p:cNvSpPr txBox="1"/>
          <p:nvPr/>
        </p:nvSpPr>
        <p:spPr>
          <a:xfrm>
            <a:off x="7122393" y="1113201"/>
            <a:ext cx="1470661" cy="343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16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申込フォームに</a:t>
            </a:r>
            <a:endParaRPr lang="en-US" altLang="ja-JP" sz="816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816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必要事項を記入しよう！</a:t>
            </a:r>
          </a:p>
        </p:txBody>
      </p:sp>
      <p:pic>
        <p:nvPicPr>
          <p:cNvPr id="103" name="図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7646">
            <a:off x="8336860" y="5237075"/>
            <a:ext cx="172292" cy="281128"/>
          </a:xfrm>
          <a:prstGeom prst="rect">
            <a:avLst/>
          </a:prstGeom>
        </p:spPr>
      </p:pic>
      <p:sp>
        <p:nvSpPr>
          <p:cNvPr id="104" name="角丸四角形吹き出し 103"/>
          <p:cNvSpPr/>
          <p:nvPr/>
        </p:nvSpPr>
        <p:spPr>
          <a:xfrm>
            <a:off x="8412477" y="2345220"/>
            <a:ext cx="1175407" cy="334430"/>
          </a:xfrm>
          <a:prstGeom prst="wedgeRoundRectCallout">
            <a:avLst>
              <a:gd name="adj1" fmla="val -66065"/>
              <a:gd name="adj2" fmla="val -42962"/>
              <a:gd name="adj3" fmla="val 16667"/>
            </a:avLst>
          </a:prstGeom>
          <a:solidFill>
            <a:schemeClr val="bg1"/>
          </a:solidFill>
          <a:ln>
            <a:solidFill>
              <a:srgbClr val="369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参加する日と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時間を確認してね！</a:t>
            </a:r>
          </a:p>
        </p:txBody>
      </p:sp>
      <p:sp>
        <p:nvSpPr>
          <p:cNvPr id="105" name="角丸四角形吹き出し 104"/>
          <p:cNvSpPr/>
          <p:nvPr/>
        </p:nvSpPr>
        <p:spPr>
          <a:xfrm>
            <a:off x="8295988" y="3352153"/>
            <a:ext cx="1175407" cy="334430"/>
          </a:xfrm>
          <a:prstGeom prst="wedgeRoundRectCallout">
            <a:avLst>
              <a:gd name="adj1" fmla="val -66065"/>
              <a:gd name="adj2" fmla="val -42962"/>
              <a:gd name="adj3" fmla="val 16667"/>
            </a:avLst>
          </a:prstGeom>
          <a:solidFill>
            <a:schemeClr val="bg1"/>
          </a:solidFill>
          <a:ln>
            <a:solidFill>
              <a:srgbClr val="3697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LINE ID</a:t>
            </a:r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でも</a:t>
            </a:r>
            <a:endParaRPr lang="en-US" altLang="ja-JP" sz="907" dirty="0">
              <a:solidFill>
                <a:srgbClr val="3697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7" dirty="0">
                <a:solidFill>
                  <a:srgbClr val="3697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ログインできるよ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8344950" y="3764254"/>
            <a:ext cx="1439818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907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進路ナビの公式アカウントに</a:t>
            </a:r>
            <a:endParaRPr lang="en-US" altLang="ja-JP" sz="907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907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友だち登録しよう！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7119918" y="6125551"/>
            <a:ext cx="2352140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7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登録したメルアドに通知メールが届くよ！</a:t>
            </a:r>
            <a:endParaRPr lang="en-US" altLang="ja-JP" sz="907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7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開催</a:t>
            </a:r>
            <a:r>
              <a:rPr lang="en-US" altLang="ja-JP" sz="907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7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日前に案内メールが届くよ！</a:t>
            </a:r>
          </a:p>
        </p:txBody>
      </p:sp>
      <p:pic>
        <p:nvPicPr>
          <p:cNvPr id="110" name="図 10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3229" y="5736113"/>
            <a:ext cx="923463" cy="286592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V="1">
            <a:off x="7743354" y="5521739"/>
            <a:ext cx="285205" cy="247144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862" y="6591370"/>
            <a:ext cx="561550" cy="151186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6465546" y="175385"/>
            <a:ext cx="2236997" cy="568697"/>
            <a:chOff x="4203510" y="137660"/>
            <a:chExt cx="2465875" cy="626884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4395527" y="478005"/>
              <a:ext cx="2227408" cy="28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89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https://oc-navi.jp</a:t>
              </a:r>
              <a:endParaRPr lang="ja-JP" altLang="en-US" sz="1089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510" y="137660"/>
              <a:ext cx="2465875" cy="363536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6700549" y="198056"/>
            <a:ext cx="526106" cy="231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OC</a:t>
            </a:r>
            <a:r>
              <a:rPr lang="ja-JP" altLang="en-US" sz="907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ナビ</a:t>
            </a:r>
            <a:endParaRPr lang="ja-JP" altLang="en-US" sz="90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1751655" y="4191543"/>
            <a:ext cx="1628490" cy="2515966"/>
          </a:xfrm>
          <a:prstGeom prst="roundRect">
            <a:avLst>
              <a:gd name="adj" fmla="val 461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" y="28210"/>
            <a:ext cx="2681015" cy="52567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00" y="1942473"/>
            <a:ext cx="591178" cy="803328"/>
          </a:xfrm>
          <a:prstGeom prst="rect">
            <a:avLst/>
          </a:prstGeom>
        </p:spPr>
      </p:pic>
      <p:grpSp>
        <p:nvGrpSpPr>
          <p:cNvPr id="82" name="グループ化 81"/>
          <p:cNvGrpSpPr/>
          <p:nvPr/>
        </p:nvGrpSpPr>
        <p:grpSpPr>
          <a:xfrm>
            <a:off x="330807" y="2897517"/>
            <a:ext cx="1236538" cy="2974373"/>
            <a:chOff x="874144" y="1952414"/>
            <a:chExt cx="1412281" cy="3253433"/>
          </a:xfrm>
        </p:grpSpPr>
        <p:pic>
          <p:nvPicPr>
            <p:cNvPr id="83" name="図 82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875767" y="1952414"/>
              <a:ext cx="1410658" cy="1643856"/>
            </a:xfrm>
            <a:prstGeom prst="rect">
              <a:avLst/>
            </a:prstGeom>
          </p:spPr>
        </p:pic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74144" y="3446354"/>
              <a:ext cx="1405063" cy="1759493"/>
            </a:xfrm>
            <a:prstGeom prst="rect">
              <a:avLst/>
            </a:prstGeom>
          </p:spPr>
        </p:pic>
      </p:grpSp>
      <p:pic>
        <p:nvPicPr>
          <p:cNvPr id="108" name="図 10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666" y="58981"/>
            <a:ext cx="617514" cy="617514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5" y="1446268"/>
            <a:ext cx="898952" cy="89895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510392" y="1235587"/>
            <a:ext cx="1177656" cy="22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8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7465" y="316940"/>
            <a:ext cx="3567424" cy="4050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オープンキャンパス　ワークシート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5" y="119114"/>
            <a:ext cx="818225" cy="613669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3704889" y="167633"/>
            <a:ext cx="3127897" cy="270030"/>
            <a:chOff x="4279269" y="220958"/>
            <a:chExt cx="3127897" cy="270030"/>
          </a:xfrm>
        </p:grpSpPr>
        <p:sp>
          <p:nvSpPr>
            <p:cNvPr id="10" name="角丸四角形 9"/>
            <p:cNvSpPr/>
            <p:nvPr/>
          </p:nvSpPr>
          <p:spPr>
            <a:xfrm>
              <a:off x="4976896" y="220958"/>
              <a:ext cx="2430270" cy="2700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279269" y="242463"/>
              <a:ext cx="56938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学</a:t>
              </a:r>
              <a:r>
                <a:rPr lang="ja-JP" altLang="en-US" sz="1000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校</a:t>
              </a:r>
              <a:r>
                <a:rPr kumimoji="1" lang="ja-JP" altLang="en-US" sz="1000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名</a:t>
              </a:r>
              <a:endParaRPr kumimoji="1" lang="ja-JP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704889" y="589075"/>
            <a:ext cx="4055919" cy="270030"/>
            <a:chOff x="4279269" y="220958"/>
            <a:chExt cx="4055919" cy="270030"/>
          </a:xfrm>
        </p:grpSpPr>
        <p:sp>
          <p:nvSpPr>
            <p:cNvPr id="15" name="角丸四角形 14"/>
            <p:cNvSpPr/>
            <p:nvPr/>
          </p:nvSpPr>
          <p:spPr>
            <a:xfrm>
              <a:off x="4976896" y="220958"/>
              <a:ext cx="702855" cy="2700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279269" y="242463"/>
              <a:ext cx="40559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参加日時　　　　　　　　　　　月　　　　　　　　　　　日　　　　　　　　　　　　～</a:t>
              </a:r>
              <a:endParaRPr kumimoji="1" lang="ja-JP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5545640" y="589075"/>
            <a:ext cx="702855" cy="28741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594694" y="591452"/>
            <a:ext cx="702855" cy="28741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7629515" y="589074"/>
            <a:ext cx="702855" cy="28741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4986"/>
              </p:ext>
            </p:extLst>
          </p:nvPr>
        </p:nvGraphicFramePr>
        <p:xfrm>
          <a:off x="161492" y="1579730"/>
          <a:ext cx="3756394" cy="17787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9398">
                  <a:extLst>
                    <a:ext uri="{9D8B030D-6E8A-4147-A177-3AD203B41FA5}">
                      <a16:colId xmlns:a16="http://schemas.microsoft.com/office/drawing/2014/main" val="531336250"/>
                    </a:ext>
                  </a:extLst>
                </a:gridCol>
                <a:gridCol w="1026803">
                  <a:extLst>
                    <a:ext uri="{9D8B030D-6E8A-4147-A177-3AD203B41FA5}">
                      <a16:colId xmlns:a16="http://schemas.microsoft.com/office/drawing/2014/main" val="1113864946"/>
                    </a:ext>
                  </a:extLst>
                </a:gridCol>
                <a:gridCol w="260661">
                  <a:extLst>
                    <a:ext uri="{9D8B030D-6E8A-4147-A177-3AD203B41FA5}">
                      <a16:colId xmlns:a16="http://schemas.microsoft.com/office/drawing/2014/main" val="3573753699"/>
                    </a:ext>
                  </a:extLst>
                </a:gridCol>
                <a:gridCol w="1129532">
                  <a:extLst>
                    <a:ext uri="{9D8B030D-6E8A-4147-A177-3AD203B41FA5}">
                      <a16:colId xmlns:a16="http://schemas.microsoft.com/office/drawing/2014/main" val="317250386"/>
                    </a:ext>
                  </a:extLst>
                </a:gridCol>
              </a:tblGrid>
              <a:tr h="202098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所在地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906064"/>
                  </a:ext>
                </a:extLst>
              </a:tr>
              <a:tr h="151373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最寄り駅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269816"/>
                  </a:ext>
                </a:extLst>
              </a:tr>
              <a:tr h="252420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自宅を出発（　　：　　　）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274386"/>
                  </a:ext>
                </a:extLst>
              </a:tr>
              <a:tr h="232175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乗換（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：　　　）発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14662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乗換②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　：　　　）発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97940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乗換③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　　　：　　　）発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駅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144383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学校到着時間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：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6735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イベント開始時間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：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812110"/>
                  </a:ext>
                </a:extLst>
              </a:tr>
            </a:tbl>
          </a:graphicData>
        </a:graphic>
      </p:graphicFrame>
      <p:grpSp>
        <p:nvGrpSpPr>
          <p:cNvPr id="22" name="グループ化 21"/>
          <p:cNvGrpSpPr/>
          <p:nvPr/>
        </p:nvGrpSpPr>
        <p:grpSpPr>
          <a:xfrm>
            <a:off x="6765491" y="176461"/>
            <a:ext cx="2958039" cy="270030"/>
            <a:chOff x="4279269" y="220958"/>
            <a:chExt cx="2958039" cy="270030"/>
          </a:xfrm>
        </p:grpSpPr>
        <p:sp>
          <p:nvSpPr>
            <p:cNvPr id="23" name="角丸四角形 22"/>
            <p:cNvSpPr/>
            <p:nvPr/>
          </p:nvSpPr>
          <p:spPr>
            <a:xfrm>
              <a:off x="4976896" y="220958"/>
              <a:ext cx="2260412" cy="2700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279269" y="242463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イベント名</a:t>
              </a:r>
              <a:endParaRPr kumimoji="1" lang="ja-JP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" y="1111667"/>
            <a:ext cx="495055" cy="49505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46577" y="1206612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帰宅→学校</a:t>
            </a:r>
            <a:endParaRPr lang="en-US" altLang="ja-JP" sz="800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交通ルートチェック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52723"/>
              </p:ext>
            </p:extLst>
          </p:nvPr>
        </p:nvGraphicFramePr>
        <p:xfrm>
          <a:off x="161491" y="3494489"/>
          <a:ext cx="3756395" cy="43369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26124">
                  <a:extLst>
                    <a:ext uri="{9D8B030D-6E8A-4147-A177-3AD203B41FA5}">
                      <a16:colId xmlns:a16="http://schemas.microsoft.com/office/drawing/2014/main" val="430622876"/>
                    </a:ext>
                  </a:extLst>
                </a:gridCol>
                <a:gridCol w="1170130">
                  <a:extLst>
                    <a:ext uri="{9D8B030D-6E8A-4147-A177-3AD203B41FA5}">
                      <a16:colId xmlns:a16="http://schemas.microsoft.com/office/drawing/2014/main" val="3286472387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val="131429083"/>
                    </a:ext>
                  </a:extLst>
                </a:gridCol>
              </a:tblGrid>
              <a:tr h="216848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帰宅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～学校　所要時間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時間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分</a:t>
                      </a:r>
                      <a:endParaRPr kumimoji="1" lang="en-US" altLang="ja-JP" sz="800" b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103213"/>
                  </a:ext>
                </a:extLst>
              </a:tr>
              <a:tr h="216848"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交通費合計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片道</a:t>
                      </a:r>
                      <a:r>
                        <a:rPr kumimoji="1" lang="en-US" altLang="ja-JP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円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往復</a:t>
                      </a:r>
                      <a:r>
                        <a:rPr kumimoji="1" lang="en-US" altLang="ja-JP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: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800" b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円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17039"/>
                  </a:ext>
                </a:extLst>
              </a:tr>
            </a:tbl>
          </a:graphicData>
        </a:graphic>
      </p:graphicFrame>
      <p:pic>
        <p:nvPicPr>
          <p:cNvPr id="29" name="図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4" y="3515366"/>
            <a:ext cx="193286" cy="19328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8" y="3740810"/>
            <a:ext cx="211615" cy="21161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378753" y="4135944"/>
            <a:ext cx="1072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持ち物チェック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" y="4054980"/>
            <a:ext cx="244401" cy="287531"/>
          </a:xfrm>
          <a:prstGeom prst="rect">
            <a:avLst/>
          </a:prstGeom>
        </p:spPr>
      </p:pic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69047"/>
              </p:ext>
            </p:extLst>
          </p:nvPr>
        </p:nvGraphicFramePr>
        <p:xfrm>
          <a:off x="4862989" y="1579730"/>
          <a:ext cx="47255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510">
                  <a:extLst>
                    <a:ext uri="{9D8B030D-6E8A-4147-A177-3AD203B41FA5}">
                      <a16:colId xmlns:a16="http://schemas.microsoft.com/office/drawing/2014/main" val="2307464294"/>
                    </a:ext>
                  </a:extLst>
                </a:gridCol>
                <a:gridCol w="3168881">
                  <a:extLst>
                    <a:ext uri="{9D8B030D-6E8A-4147-A177-3AD203B41FA5}">
                      <a16:colId xmlns:a16="http://schemas.microsoft.com/office/drawing/2014/main" val="1780845582"/>
                    </a:ext>
                  </a:extLst>
                </a:gridCol>
                <a:gridCol w="667134">
                  <a:extLst>
                    <a:ext uri="{9D8B030D-6E8A-4147-A177-3AD203B41FA5}">
                      <a16:colId xmlns:a16="http://schemas.microsoft.com/office/drawing/2014/main" val="859831854"/>
                    </a:ext>
                  </a:extLst>
                </a:gridCol>
              </a:tblGrid>
              <a:tr h="131104"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評価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41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アクセス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自宅からの所要時間・交通手段に問題はないか？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16566"/>
                  </a:ext>
                </a:extLst>
              </a:tr>
              <a:tr h="138479">
                <a:tc rowSpan="3"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雰囲気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学校の雰囲気は自分に合っているか？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772919"/>
                  </a:ext>
                </a:extLst>
              </a:tr>
              <a:tr h="11966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教職員の</a:t>
                      </a:r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方々や先輩たちの対応・雰囲気は</a:t>
                      </a:r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どうか？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899133"/>
                  </a:ext>
                </a:extLst>
              </a:tr>
              <a:tr h="127039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学校周辺の雰囲気・環境は？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6824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学び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学びたいことが学べる学部・学科はあるか？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379166"/>
                  </a:ext>
                </a:extLst>
              </a:tr>
              <a:tr h="13441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授業の進め方は自分にあっているか？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500846"/>
                  </a:ext>
                </a:extLst>
              </a:tr>
              <a:tr h="134414">
                <a:tc rowSpan="3"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施設・設備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研究室・実験室などの施設は充実しているか？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081105"/>
                  </a:ext>
                </a:extLst>
              </a:tr>
              <a:tr h="13441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図書館・学食・売店など充実しているか？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270218"/>
                  </a:ext>
                </a:extLst>
              </a:tr>
              <a:tr h="13441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寮・運動施設は充実しているか？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219836"/>
                  </a:ext>
                </a:extLst>
              </a:tr>
              <a:tr h="134414">
                <a:tc rowSpan="3"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資格取得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就きたい仕事に必要な資格が取得できるか？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986552"/>
                  </a:ext>
                </a:extLst>
              </a:tr>
              <a:tr h="13441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資格取得のサポート体制が充実しているか？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99688"/>
                  </a:ext>
                </a:extLst>
              </a:tr>
              <a:tr h="13441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資格の取得率はどうか？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260486"/>
                  </a:ext>
                </a:extLst>
              </a:tr>
              <a:tr h="134414">
                <a:tc rowSpan="3"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就職・進路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過去</a:t>
                      </a:r>
                      <a:r>
                        <a:rPr kumimoji="1" lang="en-US" altLang="ja-JP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年間の就職率はどうか？</a:t>
                      </a:r>
                      <a:endParaRPr kumimoji="1" lang="en-US" altLang="ja-JP" sz="9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534792"/>
                  </a:ext>
                </a:extLst>
              </a:tr>
              <a:tr h="13441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自分の希望する業界・職種からの求人はあるか？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032612"/>
                  </a:ext>
                </a:extLst>
              </a:tr>
              <a:tr h="134414">
                <a:tc vMerge="1"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インターンシップや留学制度は充実しているか？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663518"/>
                  </a:ext>
                </a:extLst>
              </a:tr>
            </a:tbl>
          </a:graphicData>
        </a:graphic>
      </p:graphicFrame>
      <p:sp>
        <p:nvSpPr>
          <p:cNvPr id="42" name="テキスト ボックス 41"/>
          <p:cNvSpPr txBox="1"/>
          <p:nvPr/>
        </p:nvSpPr>
        <p:spPr>
          <a:xfrm>
            <a:off x="5258108" y="1277815"/>
            <a:ext cx="1324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学校チェックシート</a:t>
            </a:r>
            <a:endParaRPr lang="en-US" altLang="ja-JP" sz="1200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89119" y="1303280"/>
            <a:ext cx="432504" cy="206774"/>
          </a:xfrm>
          <a:prstGeom prst="rect">
            <a:avLst/>
          </a:prstGeom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45951"/>
              </p:ext>
            </p:extLst>
          </p:nvPr>
        </p:nvGraphicFramePr>
        <p:xfrm>
          <a:off x="107053" y="5514329"/>
          <a:ext cx="3167063" cy="12993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83">
                  <a:extLst>
                    <a:ext uri="{9D8B030D-6E8A-4147-A177-3AD203B41FA5}">
                      <a16:colId xmlns:a16="http://schemas.microsoft.com/office/drawing/2014/main" val="3952960619"/>
                    </a:ext>
                  </a:extLst>
                </a:gridCol>
                <a:gridCol w="2938380">
                  <a:extLst>
                    <a:ext uri="{9D8B030D-6E8A-4147-A177-3AD203B41FA5}">
                      <a16:colId xmlns:a16="http://schemas.microsoft.com/office/drawing/2014/main" val="753958356"/>
                    </a:ext>
                  </a:extLst>
                </a:gridCol>
              </a:tblGrid>
              <a:tr h="2477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Q</a:t>
                      </a: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9836"/>
                  </a:ext>
                </a:extLst>
              </a:tr>
              <a:tr h="8424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A</a:t>
                      </a: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78618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" y="5196593"/>
            <a:ext cx="323655" cy="32365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61120" y="5237330"/>
            <a:ext cx="1904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聞きたいことをまとめておこう</a:t>
            </a:r>
            <a:endParaRPr lang="en-US" altLang="ja-JP" sz="1200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8415" y="4445066"/>
            <a:ext cx="4309540" cy="7078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□　筆記用具・メモ帳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□　お金（交通費・昼食代など）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004606" y="1247037"/>
            <a:ext cx="271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8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段階で評価しよう！</a:t>
            </a:r>
            <a:endParaRPr kumimoji="1" lang="en-US" altLang="ja-JP" sz="800" b="1" dirty="0" smtClean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5:</a:t>
            </a:r>
            <a:r>
              <a:rPr kumimoji="1" lang="ja-JP" altLang="en-US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かなり満足　</a:t>
            </a:r>
            <a:r>
              <a:rPr kumimoji="1" lang="en-US" altLang="ja-JP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4:</a:t>
            </a:r>
            <a:r>
              <a:rPr kumimoji="1" lang="ja-JP" altLang="en-US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満足　</a:t>
            </a:r>
            <a:r>
              <a:rPr kumimoji="1" lang="en-US" altLang="ja-JP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3:</a:t>
            </a:r>
            <a:r>
              <a:rPr kumimoji="1" lang="ja-JP" altLang="en-US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普通　</a:t>
            </a:r>
            <a:r>
              <a:rPr kumimoji="1" lang="en-US" altLang="ja-JP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2:</a:t>
            </a: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やや不満　</a:t>
            </a:r>
            <a:r>
              <a:rPr lang="en-US" altLang="ja-JP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1:</a:t>
            </a: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不満　</a:t>
            </a:r>
            <a:r>
              <a:rPr lang="ja-JP" altLang="en-US" sz="8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↓</a:t>
            </a:r>
            <a:endParaRPr kumimoji="1" lang="ja-JP" altLang="en-US" sz="8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2540672" y="4445065"/>
            <a:ext cx="2301604" cy="707886"/>
            <a:chOff x="446152" y="4908436"/>
            <a:chExt cx="2301604" cy="731121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446152" y="4908436"/>
              <a:ext cx="2301604" cy="7311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参加校指定＆自分が必要なもの</a:t>
              </a:r>
              <a:r>
                <a:rPr kumimoji="1" lang="en-US" altLang="ja-JP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□　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000" dirty="0" smtClean="0">
                  <a:latin typeface="Meiryo UI" panose="020B0604030504040204" pitchFamily="50" charset="-128"/>
                  <a:ea typeface="Meiryo UI" panose="020B0604030504040204" pitchFamily="50" charset="-128"/>
                </a:rPr>
                <a:t>□</a:t>
              </a:r>
              <a:endPara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cxnSp>
          <p:nvCxnSpPr>
            <p:cNvPr id="47" name="直線コネクタ 46"/>
            <p:cNvCxnSpPr/>
            <p:nvPr/>
          </p:nvCxnSpPr>
          <p:spPr>
            <a:xfrm>
              <a:off x="543435" y="5332530"/>
              <a:ext cx="17645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543435" y="5599535"/>
              <a:ext cx="17645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2" name="表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297014"/>
              </p:ext>
            </p:extLst>
          </p:nvPr>
        </p:nvGraphicFramePr>
        <p:xfrm>
          <a:off x="3331760" y="5514329"/>
          <a:ext cx="3167063" cy="129933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83">
                  <a:extLst>
                    <a:ext uri="{9D8B030D-6E8A-4147-A177-3AD203B41FA5}">
                      <a16:colId xmlns:a16="http://schemas.microsoft.com/office/drawing/2014/main" val="3952960619"/>
                    </a:ext>
                  </a:extLst>
                </a:gridCol>
                <a:gridCol w="2938380">
                  <a:extLst>
                    <a:ext uri="{9D8B030D-6E8A-4147-A177-3AD203B41FA5}">
                      <a16:colId xmlns:a16="http://schemas.microsoft.com/office/drawing/2014/main" val="753958356"/>
                    </a:ext>
                  </a:extLst>
                </a:gridCol>
              </a:tblGrid>
              <a:tr h="24777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Q</a:t>
                      </a: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9836"/>
                  </a:ext>
                </a:extLst>
              </a:tr>
              <a:tr h="84244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A</a:t>
                      </a: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78618"/>
                  </a:ext>
                </a:extLst>
              </a:tr>
            </a:tbl>
          </a:graphicData>
        </a:graphic>
      </p:graphicFrame>
      <p:graphicFrame>
        <p:nvGraphicFramePr>
          <p:cNvPr id="53" name="表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26516"/>
              </p:ext>
            </p:extLst>
          </p:nvPr>
        </p:nvGraphicFramePr>
        <p:xfrm>
          <a:off x="6551943" y="5514329"/>
          <a:ext cx="3167063" cy="129704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8683">
                  <a:extLst>
                    <a:ext uri="{9D8B030D-6E8A-4147-A177-3AD203B41FA5}">
                      <a16:colId xmlns:a16="http://schemas.microsoft.com/office/drawing/2014/main" val="3952960619"/>
                    </a:ext>
                  </a:extLst>
                </a:gridCol>
                <a:gridCol w="2938380">
                  <a:extLst>
                    <a:ext uri="{9D8B030D-6E8A-4147-A177-3AD203B41FA5}">
                      <a16:colId xmlns:a16="http://schemas.microsoft.com/office/drawing/2014/main" val="753958356"/>
                    </a:ext>
                  </a:extLst>
                </a:gridCol>
              </a:tblGrid>
              <a:tr h="24548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Q</a:t>
                      </a: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9836"/>
                  </a:ext>
                </a:extLst>
              </a:tr>
              <a:tr h="83464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A</a:t>
                      </a:r>
                      <a:endParaRPr kumimoji="1" lang="ja-JP" altLang="en-US" sz="9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endParaRPr kumimoji="1" lang="en-US" altLang="ja-JP" sz="9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7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7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37465" y="316940"/>
            <a:ext cx="3567424" cy="4050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オープンキャンパス　振り返りシート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4239065" y="384447"/>
            <a:ext cx="2958039" cy="270030"/>
            <a:chOff x="4279269" y="220958"/>
            <a:chExt cx="2958039" cy="270030"/>
          </a:xfrm>
        </p:grpSpPr>
        <p:sp>
          <p:nvSpPr>
            <p:cNvPr id="23" name="角丸四角形 22"/>
            <p:cNvSpPr/>
            <p:nvPr/>
          </p:nvSpPr>
          <p:spPr>
            <a:xfrm>
              <a:off x="4976896" y="220958"/>
              <a:ext cx="2260412" cy="2700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279269" y="242463"/>
              <a:ext cx="4411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1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氏名</a:t>
              </a:r>
              <a:endParaRPr kumimoji="1" lang="ja-JP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547848" y="824938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比べてみよう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" y="114643"/>
            <a:ext cx="992615" cy="7444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842368"/>
            <a:ext cx="298310" cy="223732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62676"/>
              </p:ext>
            </p:extLst>
          </p:nvPr>
        </p:nvGraphicFramePr>
        <p:xfrm>
          <a:off x="288126" y="1142148"/>
          <a:ext cx="6773061" cy="35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165">
                  <a:extLst>
                    <a:ext uri="{9D8B030D-6E8A-4147-A177-3AD203B41FA5}">
                      <a16:colId xmlns:a16="http://schemas.microsoft.com/office/drawing/2014/main" val="2195330213"/>
                    </a:ext>
                  </a:extLst>
                </a:gridCol>
                <a:gridCol w="1472526">
                  <a:extLst>
                    <a:ext uri="{9D8B030D-6E8A-4147-A177-3AD203B41FA5}">
                      <a16:colId xmlns:a16="http://schemas.microsoft.com/office/drawing/2014/main" val="3144088399"/>
                    </a:ext>
                  </a:extLst>
                </a:gridCol>
                <a:gridCol w="1665185">
                  <a:extLst>
                    <a:ext uri="{9D8B030D-6E8A-4147-A177-3AD203B41FA5}">
                      <a16:colId xmlns:a16="http://schemas.microsoft.com/office/drawing/2014/main" val="2751354367"/>
                    </a:ext>
                  </a:extLst>
                </a:gridCol>
                <a:gridCol w="1665185">
                  <a:extLst>
                    <a:ext uri="{9D8B030D-6E8A-4147-A177-3AD203B41FA5}">
                      <a16:colId xmlns:a16="http://schemas.microsoft.com/office/drawing/2014/main" val="638410236"/>
                    </a:ext>
                  </a:extLst>
                </a:gridCol>
              </a:tblGrid>
              <a:tr h="227889">
                <a:tc gridSpan="4"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参加したオープンキャンパスを比べて、評価してみよう（</a:t>
                      </a:r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5: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かなり満足　</a:t>
                      </a:r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4: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満足 </a:t>
                      </a:r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3: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普通　</a:t>
                      </a:r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2: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やや不満　</a:t>
                      </a:r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1:</a:t>
                      </a: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不満）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23458"/>
                  </a:ext>
                </a:extLst>
              </a:tr>
              <a:tr h="22788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参加した学校名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57282"/>
                  </a:ext>
                </a:extLst>
              </a:tr>
              <a:tr h="22788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◆アクセス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850521"/>
                  </a:ext>
                </a:extLst>
              </a:tr>
              <a:tr h="22788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◆授業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72902"/>
                  </a:ext>
                </a:extLst>
              </a:tr>
              <a:tr h="22788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◆先生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386929"/>
                  </a:ext>
                </a:extLst>
              </a:tr>
              <a:tr h="22788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◆就職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202968"/>
                  </a:ext>
                </a:extLst>
              </a:tr>
              <a:tr h="22788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◆施設・設備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247144"/>
                  </a:ext>
                </a:extLst>
              </a:tr>
              <a:tr h="12607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◆雰囲気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167341"/>
                  </a:ext>
                </a:extLst>
              </a:tr>
              <a:tr h="12607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◆周辺の環境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796997"/>
                  </a:ext>
                </a:extLst>
              </a:tr>
              <a:tr h="126079">
                <a:tc>
                  <a:txBody>
                    <a:bodyPr/>
                    <a:lstStyle/>
                    <a:p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◆その他（　　　　　　　　　　　）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331413"/>
                  </a:ext>
                </a:extLst>
              </a:tr>
              <a:tr h="126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◆その他（　　　　　　　　　　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610307"/>
                  </a:ext>
                </a:extLst>
              </a:tr>
              <a:tr h="126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◆その他（　　　　　　　　　　　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22458"/>
                  </a:ext>
                </a:extLst>
              </a:tr>
              <a:tr h="126079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MEMO</a:t>
                      </a:r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en-US" altLang="ja-JP" sz="10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05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5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3324"/>
                  </a:ext>
                </a:extLst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63" y="732655"/>
            <a:ext cx="552548" cy="414411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7675802" y="786754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全体の感想を書こう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7196883" y="1142149"/>
            <a:ext cx="2533013" cy="3589020"/>
          </a:xfrm>
          <a:prstGeom prst="roundRect">
            <a:avLst>
              <a:gd name="adj" fmla="val 617"/>
            </a:avLst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858">
            <a:off x="5639432" y="4926142"/>
            <a:ext cx="160337" cy="233820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575142" y="4830994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志望校を記入しよう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>
            <a:off x="7293260" y="1853825"/>
            <a:ext cx="23402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7293260" y="2078850"/>
            <a:ext cx="23402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293260" y="2303875"/>
            <a:ext cx="23402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293260" y="2528900"/>
            <a:ext cx="23402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293260" y="2753925"/>
            <a:ext cx="23402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293260" y="2974178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293260" y="3203975"/>
            <a:ext cx="23402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293260" y="3429000"/>
            <a:ext cx="23402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293260" y="3654025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7293260" y="3879050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7293260" y="4104075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7293260" y="4329100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74696"/>
              </p:ext>
            </p:extLst>
          </p:nvPr>
        </p:nvGraphicFramePr>
        <p:xfrm>
          <a:off x="295174" y="5175212"/>
          <a:ext cx="5059564" cy="143260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47436">
                  <a:extLst>
                    <a:ext uri="{9D8B030D-6E8A-4147-A177-3AD203B41FA5}">
                      <a16:colId xmlns:a16="http://schemas.microsoft.com/office/drawing/2014/main" val="3641732755"/>
                    </a:ext>
                  </a:extLst>
                </a:gridCol>
                <a:gridCol w="3912128">
                  <a:extLst>
                    <a:ext uri="{9D8B030D-6E8A-4147-A177-3AD203B41FA5}">
                      <a16:colId xmlns:a16="http://schemas.microsoft.com/office/drawing/2014/main" val="319180585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オープンキャンパスに参加した学校を比較して、現在の第一志望とその理由を書いてみよう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399049"/>
                  </a:ext>
                </a:extLst>
              </a:tr>
              <a:tr h="18945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志望校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464389"/>
                  </a:ext>
                </a:extLst>
              </a:tr>
              <a:tr h="24388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学部・学科・コース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821117"/>
                  </a:ext>
                </a:extLst>
              </a:tr>
              <a:tr h="482234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理由</a:t>
                      </a:r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10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ja-JP" altLang="en-US" sz="10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850223"/>
                  </a:ext>
                </a:extLst>
              </a:tr>
            </a:tbl>
          </a:graphicData>
        </a:graphic>
      </p:graphicFrame>
      <p:pic>
        <p:nvPicPr>
          <p:cNvPr id="60" name="図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4830994"/>
            <a:ext cx="339283" cy="254462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5821550" y="4879513"/>
            <a:ext cx="342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志望校に合格するためにやるべきことをまとめてみよう</a:t>
            </a:r>
            <a:endParaRPr kumimoji="1" lang="ja-JP" altLang="en-US" sz="1200" b="1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448056" y="5173644"/>
            <a:ext cx="4291066" cy="1418362"/>
          </a:xfrm>
          <a:prstGeom prst="roundRect">
            <a:avLst>
              <a:gd name="adj" fmla="val 617"/>
            </a:avLst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3" name="直線コネクタ 62"/>
          <p:cNvCxnSpPr/>
          <p:nvPr/>
        </p:nvCxnSpPr>
        <p:spPr>
          <a:xfrm>
            <a:off x="5575198" y="5454225"/>
            <a:ext cx="40583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5575198" y="5679250"/>
            <a:ext cx="39154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5575198" y="5891516"/>
            <a:ext cx="4084129" cy="287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5575198" y="6129300"/>
            <a:ext cx="408412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5575198" y="6354325"/>
            <a:ext cx="408412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7277851" y="1628800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7303658" y="4554125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303658" y="1403775"/>
            <a:ext cx="235566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448056" y="5220764"/>
            <a:ext cx="42627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例）英語での授業が多いので</a:t>
            </a:r>
            <a:r>
              <a:rPr lang="ja-JP" altLang="en-US" sz="10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、スピーキング力</a:t>
            </a:r>
            <a:r>
              <a:rPr lang="ja-JP" altLang="en-US" sz="1000" dirty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が上がるよう</a:t>
            </a:r>
            <a:r>
              <a:rPr lang="ja-JP" altLang="en-US" sz="1000" dirty="0" smtClean="0">
                <a:solidFill>
                  <a:schemeClr val="bg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に英会話を上達させる</a:t>
            </a:r>
            <a:endParaRPr kumimoji="1" lang="ja-JP" altLang="en-US" sz="1000" dirty="0">
              <a:solidFill>
                <a:schemeClr val="bg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83723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0</TotalTime>
  <Words>755</Words>
  <Application>Microsoft Office PowerPoint</Application>
  <PresentationFormat>A4 210 x 297 mm</PresentationFormat>
  <Paragraphs>211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</vt:i4>
      </vt:variant>
    </vt:vector>
  </HeadingPairs>
  <TitlesOfParts>
    <vt:vector size="17" baseType="lpstr">
      <vt:lpstr>BIZ UDPゴシック</vt:lpstr>
      <vt:lpstr>BIZ UDゴシック</vt:lpstr>
      <vt:lpstr>Meiryo UI</vt:lpstr>
      <vt:lpstr>ＭＳ Ｐゴシック</vt:lpstr>
      <vt:lpstr>UD デジタル 教科書体 NP-B</vt:lpstr>
      <vt:lpstr>游ゴシック</vt:lpstr>
      <vt:lpstr>Arial</vt:lpstr>
      <vt:lpstr>Calibri</vt:lpstr>
      <vt:lpstr>Calibri Light</vt:lpstr>
      <vt:lpstr>Lucida Sans Unicode</vt:lpstr>
      <vt:lpstr>Wingdings 2</vt:lpstr>
      <vt:lpstr>HDOfficeLightV0</vt:lpstr>
      <vt:lpstr>メトロポリタン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pptx628_電車中吊り広告風チラシテンプレート</dc:title>
  <dc:subject>pptx628_電車中吊り広告風チラシテンプレート</dc:subject>
  <dc:creator/>
  <cp:lastModifiedBy/>
  <cp:revision>1</cp:revision>
  <dcterms:created xsi:type="dcterms:W3CDTF">2014-01-30T05:12:09Z</dcterms:created>
  <dcterms:modified xsi:type="dcterms:W3CDTF">2024-05-31T06:05:22Z</dcterms:modified>
  <cp:category/>
  <cp:version>1</cp:version>
</cp:coreProperties>
</file>